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7" r:id="rId3"/>
    <p:sldId id="275" r:id="rId4"/>
    <p:sldId id="258" r:id="rId5"/>
    <p:sldId id="268" r:id="rId6"/>
    <p:sldId id="266" r:id="rId7"/>
    <p:sldId id="269" r:id="rId8"/>
    <p:sldId id="270" r:id="rId9"/>
    <p:sldId id="261" r:id="rId10"/>
    <p:sldId id="257" r:id="rId11"/>
    <p:sldId id="262" r:id="rId12"/>
    <p:sldId id="271" r:id="rId13"/>
    <p:sldId id="288" r:id="rId14"/>
    <p:sldId id="289" r:id="rId15"/>
    <p:sldId id="290" r:id="rId16"/>
    <p:sldId id="287" r:id="rId17"/>
    <p:sldId id="259" r:id="rId18"/>
    <p:sldId id="272" r:id="rId19"/>
    <p:sldId id="273" r:id="rId20"/>
    <p:sldId id="279" r:id="rId21"/>
    <p:sldId id="280" r:id="rId22"/>
    <p:sldId id="281" r:id="rId23"/>
    <p:sldId id="282" r:id="rId24"/>
    <p:sldId id="283" r:id="rId25"/>
    <p:sldId id="286" r:id="rId26"/>
    <p:sldId id="276" r:id="rId27"/>
    <p:sldId id="274" r:id="rId28"/>
    <p:sldId id="292" r:id="rId29"/>
    <p:sldId id="294" r:id="rId30"/>
    <p:sldId id="277" r:id="rId31"/>
    <p:sldId id="298" r:id="rId32"/>
    <p:sldId id="278" r:id="rId33"/>
    <p:sldId id="299" r:id="rId34"/>
    <p:sldId id="301" r:id="rId35"/>
    <p:sldId id="302" r:id="rId36"/>
    <p:sldId id="300" r:id="rId37"/>
    <p:sldId id="303" r:id="rId38"/>
    <p:sldId id="304" r:id="rId39"/>
    <p:sldId id="296" r:id="rId40"/>
    <p:sldId id="297" r:id="rId41"/>
    <p:sldId id="284" r:id="rId42"/>
    <p:sldId id="263" r:id="rId43"/>
    <p:sldId id="265" r:id="rId44"/>
    <p:sldId id="285" r:id="rId45"/>
    <p:sldId id="291" r:id="rId46"/>
    <p:sldId id="293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6"/>
    <p:restoredTop sz="96925"/>
  </p:normalViewPr>
  <p:slideViewPr>
    <p:cSldViewPr snapToGrid="0" snapToObjects="1">
      <p:cViewPr>
        <p:scale>
          <a:sx n="130" d="100"/>
          <a:sy n="130" d="100"/>
        </p:scale>
        <p:origin x="112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/>
      <dgm:t>
        <a:bodyPr/>
        <a:lstStyle/>
        <a:p>
          <a:r>
            <a:rPr lang="en-US" sz="16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/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/>
      <dgm:spPr/>
      <dgm:t>
        <a:bodyPr/>
        <a:lstStyle/>
        <a:p>
          <a:r>
            <a:rPr lang="en-US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r>
            <a:rPr lang="en-US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/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/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10662" custLinFactNeighborY="-2228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2100131">
          <a:off x="4504906" y="3469033"/>
          <a:ext cx="835123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835123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95137">
          <a:off x="4577773" y="2460512"/>
          <a:ext cx="767484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67484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9038174">
          <a:off x="4474719" y="1523802"/>
          <a:ext cx="797669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97669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2432717" y="1366078"/>
          <a:ext cx="2526722" cy="25267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4965764" y="503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sp:txBody>
      <dsp:txXfrm>
        <a:off x="5187782" y="222521"/>
        <a:ext cx="1071997" cy="1071997"/>
      </dsp:txXfrm>
    </dsp:sp>
    <dsp:sp modelId="{E8DF503A-EDD5-F044-BDDF-0E2A326CDE95}">
      <dsp:nvSpPr>
        <dsp:cNvPr id="0" name=""/>
        <dsp:cNvSpPr/>
      </dsp:nvSpPr>
      <dsp:spPr>
        <a:xfrm>
          <a:off x="5337349" y="1587546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sp:txBody>
      <dsp:txXfrm>
        <a:off x="5559367" y="1809564"/>
        <a:ext cx="1071997" cy="1071997"/>
      </dsp:txXfrm>
    </dsp:sp>
    <dsp:sp modelId="{EF054D7D-41A1-274D-B59D-435E40DCA23A}">
      <dsp:nvSpPr>
        <dsp:cNvPr id="0" name=""/>
        <dsp:cNvSpPr/>
      </dsp:nvSpPr>
      <dsp:spPr>
        <a:xfrm>
          <a:off x="5127403" y="3404541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sp:txBody>
      <dsp:txXfrm>
        <a:off x="5349421" y="3626559"/>
        <a:ext cx="1071997" cy="1071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13/6/18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 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48907" y="3643311"/>
            <a:ext cx="5342954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Francesc Wilhelmi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626491"/>
              </p:ext>
            </p:extLst>
          </p:nvPr>
        </p:nvGraphicFramePr>
        <p:xfrm>
          <a:off x="-1821409" y="1813443"/>
          <a:ext cx="11841480" cy="525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5411996" y="1813443"/>
            <a:ext cx="6260891" cy="1255402"/>
            <a:chOff x="5117529" y="877"/>
            <a:chExt cx="3070660" cy="1255402"/>
          </a:xfrm>
        </p:grpSpPr>
        <p:sp>
          <p:nvSpPr>
            <p:cNvPr id="10" name="Rectangle 9"/>
            <p:cNvSpPr/>
            <p:nvPr/>
          </p:nvSpPr>
          <p:spPr>
            <a:xfrm>
              <a:off x="5846340" y="877"/>
              <a:ext cx="1883103" cy="125540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117529" y="877"/>
              <a:ext cx="3070660" cy="12554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Rested (frozen/sleeping):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 the state of a given arm only changes when pulled</a:t>
              </a:r>
            </a:p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Restless: 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the state of every arm changes regardless of the player’s action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411997" y="5312669"/>
            <a:ext cx="6871197" cy="13870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Rewards generation cannot be attributed to any stochastic assumption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Oblivious adversaries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Non-oblivious adversaries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(min-max strategies)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1998" y="3590739"/>
            <a:ext cx="651806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The reward generation process is stochastic (stationary or non-stationary density function), and is indepentend and identically distributed (IID) </a:t>
            </a:r>
          </a:p>
        </p:txBody>
      </p:sp>
      <p:sp>
        <p:nvSpPr>
          <p:cNvPr id="3" name="Left Brace 2"/>
          <p:cNvSpPr/>
          <p:nvPr/>
        </p:nvSpPr>
        <p:spPr>
          <a:xfrm>
            <a:off x="5130882" y="1813443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5130881" y="3449164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5130880" y="5312669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(II)</a:t>
            </a:r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Categorizations (III)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Contextual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[8-9]: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Combinatorial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[10-11]: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Mortal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[12]: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MABs with multiple plays 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[13-15]: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a player can pick several arms simultaneously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Pure exploration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16-17]: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gain the most knowledge over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by exploring, in order to maximize the likelihood of picking the best arm in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t+1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Dueling bandits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 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18]: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the player chooses a pair of arms in each round and observe only their performances (duel between arms)</a:t>
            </a: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Greedy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𝑈𝑛𝑖𝑓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Otherwise, 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Explores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Times New Roman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Time-dependent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exploration rate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e>
                      <m:sub>
                        <m:r>
                          <a:rPr lang="es-ES" sz="2800" b="0" i="1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s-ES" sz="2800" b="0" i="1" smtClean="0">
                        <a:latin typeface="Times New Roman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latin typeface="Times New Roman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Optimistic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3271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59" y="2341434"/>
            <a:ext cx="4889910" cy="27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Probability Matching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8574" cy="4351338"/>
          </a:xfrm>
        </p:spPr>
        <p:txBody>
          <a:bodyPr>
            <a:normAutofit fontScale="92500" lnSpcReduction="200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Has been shown to achieve strong performance guarantees, often better than those warranted by UCB 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constructs a probabilistic model of the rewards and assumes a prior distribution of the parameters of said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8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s-E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results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380226"/>
            <a:ext cx="444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Single-Agent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10" y="2569824"/>
            <a:ext cx="4545979" cy="22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Multi-Agent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9296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is a sub-class of the Multi-Agent MAB problem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– Selfish behavior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– Communication among agents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– Correlated Equilibria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248" y="2386584"/>
            <a:ext cx="3844502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308" y="2499452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8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typically frame to decentralized/distributed problems, where different learners compete for the same resources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According to the way rewards are revealed, we find: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Full information game: the player knows the reward of all the actions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Partial information game: the player only knows the reward of the played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notions of Internal and External regret are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843001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N-player game whereby player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competes with N-1 opponents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goal is to determine convergence to some kind of equilibrium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two-person zero-sum games, NE can be achieved if both players adopt an external-regret minimizing strategy.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However, this does not hold for general N-player games!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provide internal-regret minimizing strategies in order to converge to a Correlated Equilibrium (holds for the empirical joint frequencies)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 and External regret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033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947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085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114000" r="-100300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0" t="-114000" r="-300" b="-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5573268" y="4142232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have been shown to work only for N = 2 players, thus NE or CE cannot be guaranteed 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≥ 3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“the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joint empirical frequencies 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equilibrium”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09" y="2617984"/>
            <a:ext cx="7856823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in Wireless Communications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MP-MABs in Cognitive Radio problems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decentralized (or distributed)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Therefore, the MP-MABs setting have been shown to properly fit to Cognitive Radio Networks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2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01975"/>
              </p:ext>
            </p:extLst>
          </p:nvPr>
        </p:nvGraphicFramePr>
        <p:xfrm>
          <a:off x="843116" y="2984500"/>
          <a:ext cx="10586884" cy="3479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Previous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Distributions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Typical action-selection strategies assume well-known distributions (e.g., Gaussian) for the reward, which allows to effectively address the exploration-exploitation trade-off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reward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distributions are hard to model in WNs, especially in adversarial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environments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Then, performance guarantees cannot be assured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Nevertheless, good results have been shown on assuming Gaussian distributions for the Spatial Reuse problem [49, 50]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8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Adversarial WLANs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Learning in Adversarial WLANs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30" y="1989318"/>
            <a:ext cx="4145280" cy="349300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5485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practice, the AP may incorporate an agent that performs learning operations according to the information received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Extensions of the decentralized case would entail communication  and cooperation between agents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3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81" y="2022269"/>
            <a:ext cx="8776372" cy="39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there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the set of potentially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Each WLAN can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choose from a range of 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which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refer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certain configurations (e.g., transmit power)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Initially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the estimate reward of each action available in any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{1, …, 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is set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every iteration, 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an arm randomly according its action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selection-strategy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After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choosing an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dirty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at iteration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observes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 reward generated by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which is based on the experienced throughput that depends 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1)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its own action and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2) 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actions made by the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 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arms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782" r="-98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Generation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WLAN (or a set of WLANs) make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WLAN, so it may refer to: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Delay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07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is very important to normalize the obtained reward (which may be of great magnitude), in order to let the algorithms operate properly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normalization is done according to the optimal performance, which may be unknown and unfeasible to be derived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Thus, reasonable upper bounds can be provided for normalization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9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Basics on 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7138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Multi-Armed Bandits (MABs) problem addresses the exploration-exploitation trade-off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Classically, a gambler attempts to maximize the profits among a set of slot machines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Often, we refer to the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expected cumulative regret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to quantify the performance of a given action-selection strategy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Take the oracle’s policy as a reference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Convergence analysis: anytime, fixed-horizon or asymptotic optimality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8" y="2884487"/>
            <a:ext cx="3350420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settings are, in practice, unfeasible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 (correlated equilibrium)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7114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are a class of sequential learning framework that allow to address the tradeoff between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exploitation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Suits problems with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unavailable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incomplete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There’s no need of modeling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states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or trying to learn them (which entails added complexity)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Many different MABs-based models have been provided for several types of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96735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Important References of the MAB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Baseline: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Gittins, J.,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Overviews: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Heidelberg.</a:t>
            </a: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>
                <a:latin typeface="Times New Roman" charset="0"/>
                <a:ea typeface="Times New Roman" charset="0"/>
                <a:cs typeface="Times New Roman" charset="0"/>
              </a:rPr>
              <a:t>MABs Taxonomy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According to the Reward Generation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Non-stochastic: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No 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More subtle categorization on reward generating process: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Stateful (Markovian):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every arm is associated with some finite state space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Stateless: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do not have specific state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Adversarial: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different learners attempt to maximize a given reward function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Other types: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Contextual: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</a:p>
          <a:p>
            <a:pPr lvl="1"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Combinatorial: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Mortal: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lvl="1"/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(I)</a:t>
            </a:r>
          </a:p>
        </p:txBody>
      </p:sp>
    </p:spTree>
    <p:extLst>
      <p:ext uri="{BB962C8B-B14F-4D97-AF65-F5344CB8AC3E}">
        <p14:creationId xmlns:p14="http://schemas.microsoft.com/office/powerpoint/2010/main" val="90504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2069</Words>
  <Application>Microsoft Macintosh PowerPoint</Application>
  <PresentationFormat>Widescreen</PresentationFormat>
  <Paragraphs>270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Cambria Math</vt:lpstr>
      <vt:lpstr>Times New Roman</vt:lpstr>
      <vt:lpstr>Arial</vt:lpstr>
      <vt:lpstr>Office Theme</vt:lpstr>
      <vt:lpstr>An introduction to Multi-Armed Bandits for Wireless Communications</vt:lpstr>
      <vt:lpstr>PART I Bandits Theory</vt:lpstr>
      <vt:lpstr>Introduction</vt:lpstr>
      <vt:lpstr>Introduction Basics on MABs</vt:lpstr>
      <vt:lpstr>Introduction Motivation</vt:lpstr>
      <vt:lpstr>Introduction Important References of the MAB Problem</vt:lpstr>
      <vt:lpstr>MABs Taxonomy</vt:lpstr>
      <vt:lpstr>MABs Taxonomy  According to the Reward Generation Process</vt:lpstr>
      <vt:lpstr>MABs Taxonomy  Other Categorizations (I)</vt:lpstr>
      <vt:lpstr>MABs Taxonomy  Other Categorizations (II)</vt:lpstr>
      <vt:lpstr>MABs Taxonomy  Other Categorizations (III)</vt:lpstr>
      <vt:lpstr>Well-known Algorithms</vt:lpstr>
      <vt:lpstr>Well-known Algorithms Greedy Learning</vt:lpstr>
      <vt:lpstr>Well-known Algorithms Optimistic Learning</vt:lpstr>
      <vt:lpstr>Well-known Algorithms Probability Matching Learning</vt:lpstr>
      <vt:lpstr>Single-Agent vs Multi-Agent MABs</vt:lpstr>
      <vt:lpstr>Single-Agent vs Multi-Agent MABs</vt:lpstr>
      <vt:lpstr>Single-Agent vs Multi-Agent MAB Single-Agent</vt:lpstr>
      <vt:lpstr>Single-Agent vs Multi-Agent MAB Multi-Agent</vt:lpstr>
      <vt:lpstr>Adversarial MABs</vt:lpstr>
      <vt:lpstr>Adversarial MABs Introduction</vt:lpstr>
      <vt:lpstr>Adversarial MABs Nexus with Game Theory</vt:lpstr>
      <vt:lpstr>Adversarial MABs Internal and External regret</vt:lpstr>
      <vt:lpstr>Adversarial MABs External-regret minimizing Algorithms</vt:lpstr>
      <vt:lpstr>Adversarial MABs Internal-regret minimizing Algorithms</vt:lpstr>
      <vt:lpstr>PART II  Bandits in Wireless Communications</vt:lpstr>
      <vt:lpstr>Previous Work</vt:lpstr>
      <vt:lpstr>Previous Work MABs in Wireless Communications</vt:lpstr>
      <vt:lpstr>Previous Work MP-MABs in Cognitive Radio problems</vt:lpstr>
      <vt:lpstr>Previous Considerations</vt:lpstr>
      <vt:lpstr>Previous Considerations Typical Assumptions</vt:lpstr>
      <vt:lpstr>Previous Considerations Reward Distributions</vt:lpstr>
      <vt:lpstr>Use Case –  Learning in Adversarial WLANs</vt:lpstr>
      <vt:lpstr>Use Case – Learning in Adversarial WLANs Learning Procedure (I)</vt:lpstr>
      <vt:lpstr>Use Case – Learning in Adversarial WLANs  Learning Procedure (II)</vt:lpstr>
      <vt:lpstr>Use Case – Learning in Adversarial WLANs  MABs formulation</vt:lpstr>
      <vt:lpstr>Use Case – Learning in Adversarial WLANs  Reward Generation</vt:lpstr>
      <vt:lpstr>Use Case – Learning in Adversarial WLANs  Reward Normalization</vt:lpstr>
      <vt:lpstr>Some Conclusions</vt:lpstr>
      <vt:lpstr>Some 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325</cp:revision>
  <dcterms:created xsi:type="dcterms:W3CDTF">2018-02-05T15:05:19Z</dcterms:created>
  <dcterms:modified xsi:type="dcterms:W3CDTF">2018-06-13T07:42:37Z</dcterms:modified>
</cp:coreProperties>
</file>